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14" r:id="rId4"/>
  </p:sldMasterIdLst>
  <p:notesMasterIdLst>
    <p:notesMasterId r:id="rId8"/>
  </p:notesMasterIdLst>
  <p:handoutMasterIdLst>
    <p:handoutMasterId r:id="rId9"/>
  </p:handoutMasterIdLst>
  <p:sldIdLst>
    <p:sldId id="437" r:id="rId5"/>
    <p:sldId id="435" r:id="rId6"/>
    <p:sldId id="436" r:id="rId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538" userDrawn="1">
          <p15:clr>
            <a:srgbClr val="A4A3A4"/>
          </p15:clr>
        </p15:guide>
        <p15:guide id="5" orient="horz" pos="2704" userDrawn="1">
          <p15:clr>
            <a:srgbClr val="A4A3A4"/>
          </p15:clr>
        </p15:guide>
        <p15:guide id="6" pos="2631" userDrawn="1">
          <p15:clr>
            <a:srgbClr val="A4A3A4"/>
          </p15:clr>
        </p15:guide>
        <p15:guide id="7" pos="7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A"/>
    <a:srgbClr val="D2E8F6"/>
    <a:srgbClr val="D7D3D0"/>
    <a:srgbClr val="FFFFFF"/>
    <a:srgbClr val="E4E3DE"/>
    <a:srgbClr val="F6F6F4"/>
    <a:srgbClr val="238441"/>
    <a:srgbClr val="5EA038"/>
    <a:srgbClr val="9ACD3F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395" autoAdjust="0"/>
  </p:normalViewPr>
  <p:slideViewPr>
    <p:cSldViewPr snapToGrid="0" snapToObjects="1">
      <p:cViewPr varScale="1">
        <p:scale>
          <a:sx n="115" d="100"/>
          <a:sy n="115" d="100"/>
        </p:scale>
        <p:origin x="1476" y="84"/>
      </p:cViewPr>
      <p:guideLst>
        <p:guide pos="3538"/>
        <p:guide orient="horz" pos="2704"/>
        <p:guide pos="2631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2028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B0FB0-3C62-1C48-BA2C-E64FC818D92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FB03-C25D-EC45-8679-323D7FF56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4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9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F4DC-BCE6-2446-A1A8-CC4AAF21363C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10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FBB40-FA29-6444-9356-6DDD48371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45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017713" y="322263"/>
            <a:ext cx="10517188" cy="7888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8400597"/>
            <a:ext cx="5438140" cy="102950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0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6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9738" y="2936875"/>
            <a:ext cx="7772932" cy="2989263"/>
          </a:xfrm>
        </p:spPr>
        <p:txBody>
          <a:bodyPr numCol="2">
            <a:normAutofit/>
          </a:bodyPr>
          <a:lstStyle>
            <a:lvl1pPr marL="180975" marR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Pct val="100000"/>
              <a:buFontTx/>
              <a:buBlip>
                <a:blip r:embed="rId4"/>
              </a:buBlip>
              <a:tabLst/>
              <a:defRPr sz="1300" baseline="0"/>
            </a:lvl1pPr>
          </a:lstStyle>
          <a:p>
            <a:pPr lvl="0"/>
            <a:r>
              <a:rPr lang="ru-RU" dirty="0" smtClean="0"/>
              <a:t>Содержание раздела презентации</a:t>
            </a:r>
          </a:p>
          <a:p>
            <a:pPr lvl="0"/>
            <a:r>
              <a:rPr lang="ru-RU" dirty="0" smtClean="0"/>
              <a:t>Содержание раздела презентации</a:t>
            </a:r>
          </a:p>
          <a:p>
            <a:pPr marL="180975" marR="0" lvl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ru-RU" dirty="0" smtClean="0"/>
              <a:t>Содержание раздела презентации</a:t>
            </a:r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2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6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6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233611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714500"/>
            <a:ext cx="4168434" cy="4334934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6527720"/>
            <a:ext cx="2019300" cy="33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5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534396"/>
            <a:ext cx="4600233" cy="633943"/>
          </a:xfrm>
        </p:spPr>
        <p:txBody>
          <a:bodyPr anchor="ctr"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25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61284" y="6527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6DDF61C1-2457-E848-BB6B-E1DA9A549776}" type="slidenum">
              <a:rPr lang="en-US" sz="800" smtClean="0">
                <a:solidFill>
                  <a:prstClr val="white"/>
                </a:solidFill>
                <a:latin typeface="Arial"/>
                <a:cs typeface="Arial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549400"/>
            <a:ext cx="3944066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549400"/>
            <a:ext cx="4119682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1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274549"/>
            <a:ext cx="8296552" cy="4999251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7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1" y="1274549"/>
            <a:ext cx="8530977" cy="499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1405468"/>
            <a:ext cx="4461933" cy="4732866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52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40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240602"/>
            <a:ext cx="3944066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240602"/>
            <a:ext cx="4119682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5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3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7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9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6496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2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Arkin-AA\Рабочий стол\cove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2152649"/>
            <a:ext cx="126000" cy="3619501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0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4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27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раздела презентации</a:t>
            </a:r>
            <a:endParaRPr lang="en-GB" dirty="0" smtClean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9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67" y="338992"/>
            <a:ext cx="4168434" cy="545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274549"/>
            <a:ext cx="8268320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808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584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594067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algn="l"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Россельхозбанк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637866" y="338992"/>
            <a:ext cx="2244317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Название презентации (задается в настройках footer)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2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22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 txBox="1">
            <a:spLocks/>
          </p:cNvSpPr>
          <p:nvPr/>
        </p:nvSpPr>
        <p:spPr>
          <a:xfrm>
            <a:off x="440270" y="534397"/>
            <a:ext cx="3788829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12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 нами надежно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5639" y="2183605"/>
            <a:ext cx="4832014" cy="3094765"/>
          </a:xfrm>
          <a:prstGeom prst="rect">
            <a:avLst/>
          </a:prstGeom>
          <a:solidFill>
            <a:srgbClr val="ECEC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75" y="2154095"/>
            <a:ext cx="4445000" cy="311150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79530" y="2298943"/>
            <a:ext cx="4920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Потребительский кредит с государственной поддержкой для жителей села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2652" y="3470644"/>
            <a:ext cx="3115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льготной процентной ставкой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благоустройство домовладений 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5050096" y="2826513"/>
            <a:ext cx="1371600" cy="1371600"/>
            <a:chOff x="4768651" y="2627803"/>
            <a:chExt cx="1371600" cy="1371600"/>
          </a:xfrm>
        </p:grpSpPr>
        <p:sp>
          <p:nvSpPr>
            <p:cNvPr id="46" name="Овал 45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758177" y="2904112"/>
              <a:ext cx="32092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789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117660" y="3661137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259421" y="2864895"/>
              <a:ext cx="314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-15639" y="4831899"/>
            <a:ext cx="46368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Государственной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«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Комплексное развитие сельских территорий»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539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2830" y="1103117"/>
            <a:ext cx="4832014" cy="3094765"/>
          </a:xfrm>
          <a:prstGeom prst="rect">
            <a:avLst/>
          </a:prstGeom>
          <a:solidFill>
            <a:srgbClr val="ECEC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84" y="1103117"/>
            <a:ext cx="4445000" cy="31115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02682" y="1057082"/>
            <a:ext cx="49200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Потребительский кредит с государственной поддержкой для жителей села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474" y="2230503"/>
            <a:ext cx="3115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Кредит с льготной процентной ставкой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благоустройство домовладений 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1575340" y="4976547"/>
            <a:ext cx="14247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электроснабжение</a:t>
            </a:r>
            <a:r>
              <a:rPr lang="ru-RU" sz="7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1497268" y="4197882"/>
            <a:ext cx="3892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монтаж по договору подряда, заключенному с подрядной организацией, оборудования для обеспечения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централизованных/автономных коммуникаций: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653263" y="5495989"/>
            <a:ext cx="9301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3411337" y="4807217"/>
            <a:ext cx="208523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том числе на оплату услуг подрядной организации по бурению водозаборных скважин</a:t>
            </a:r>
            <a:r>
              <a:rPr lang="ru-RU" sz="75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3426185" y="5405159"/>
            <a:ext cx="19046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газоснабжение</a:t>
            </a:r>
            <a:r>
              <a:rPr lang="ru-RU" sz="75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(в газифицированных районах)</a:t>
            </a:r>
            <a:endParaRPr lang="ru-RU" sz="7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1276348" y="5738565"/>
            <a:ext cx="418637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*жилых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домов (помещений), расположенных на сельских территориях (сельских агломерациях)</a:t>
            </a:r>
          </a:p>
        </p:txBody>
      </p:sp>
      <p:pic>
        <p:nvPicPr>
          <p:cNvPr id="146" name="Рисунок 14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946" y="4917796"/>
            <a:ext cx="268899" cy="268899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76" y="5366443"/>
            <a:ext cx="324161" cy="324161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64" y="5444065"/>
            <a:ext cx="250399" cy="250399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45" y="4869272"/>
            <a:ext cx="282024" cy="282024"/>
          </a:xfrm>
          <a:prstGeom prst="rect">
            <a:avLst/>
          </a:prstGeom>
        </p:spPr>
      </p:pic>
      <p:sp>
        <p:nvSpPr>
          <p:cNvPr id="152" name="Прямоугольник 151"/>
          <p:cNvSpPr/>
          <p:nvPr/>
        </p:nvSpPr>
        <p:spPr>
          <a:xfrm>
            <a:off x="1447668" y="5952946"/>
            <a:ext cx="4048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жилых домов (помещений), расположенных на сельских территориях (сельских агломерациях), по договорам подряда, заключенным с подрядными организациями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700962" y="4329848"/>
            <a:ext cx="230780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6698391" y="5443195"/>
            <a:ext cx="2102682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6 до 60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мес. (вкл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6493777" y="5684496"/>
            <a:ext cx="26085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Заемщик работает по срочному трудовому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договору, то срок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кредитования не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превышает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срока действия трудового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6500928" y="4534881"/>
            <a:ext cx="2664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проживающих на сельских территориях (сельских агломерациях) субъектов Российской Федерации, входящих в состав Дальневосточного федерального округа и Ленинградской области </a:t>
            </a:r>
          </a:p>
        </p:txBody>
      </p:sp>
      <p:pic>
        <p:nvPicPr>
          <p:cNvPr id="171" name="Рисунок 1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63" y="4379949"/>
            <a:ext cx="161899" cy="161899"/>
          </a:xfrm>
          <a:prstGeom prst="rect">
            <a:avLst/>
          </a:prstGeom>
        </p:spPr>
      </p:pic>
      <p:sp>
        <p:nvSpPr>
          <p:cNvPr id="172" name="Прямоугольник 171"/>
          <p:cNvSpPr/>
          <p:nvPr/>
        </p:nvSpPr>
        <p:spPr>
          <a:xfrm>
            <a:off x="6717188" y="5030980"/>
            <a:ext cx="2291575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с. руб. до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250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6539063" y="5281333"/>
            <a:ext cx="252738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в остальных случаях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621644" y="4378540"/>
            <a:ext cx="865141" cy="10558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/>
              <a:t>Сумма кредита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78" y="4261540"/>
            <a:ext cx="161899" cy="16189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90" y="5098771"/>
            <a:ext cx="161899" cy="16189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1730" y="4236734"/>
            <a:ext cx="1266876" cy="2199286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Цель кредита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621645" y="5514117"/>
            <a:ext cx="865140" cy="52092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/>
              <a:t>Срок </a:t>
            </a:r>
            <a:r>
              <a:rPr lang="ru-RU" dirty="0"/>
              <a:t>кредита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92" y="5514117"/>
            <a:ext cx="161899" cy="161899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485364" y="3637779"/>
            <a:ext cx="3428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Постоянная регистрация на сельской территории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сельской агломерации)</a:t>
            </a:r>
            <a:endParaRPr lang="ru-RU" sz="105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5696" y="3267140"/>
            <a:ext cx="1290005" cy="71267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sz="1200" dirty="0" smtClean="0"/>
              <a:t>Требования к Заемщику</a:t>
            </a:r>
            <a:endParaRPr lang="ru-RU" sz="1200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69" y="3285662"/>
            <a:ext cx="161899" cy="16189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69" y="3686075"/>
            <a:ext cx="161899" cy="1618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2782" y="3238270"/>
            <a:ext cx="3231087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от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23 до 65 лет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(вкл.) на момент окончания кредита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81" y="5994734"/>
            <a:ext cx="161899" cy="161899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8797471" y="5084471"/>
            <a:ext cx="524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(вкл.)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5032905" y="1775535"/>
            <a:ext cx="1371600" cy="1371600"/>
            <a:chOff x="4768651" y="2627803"/>
            <a:chExt cx="1371600" cy="1371600"/>
          </a:xfrm>
        </p:grpSpPr>
        <p:sp>
          <p:nvSpPr>
            <p:cNvPr id="54" name="Овал 53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758177" y="2904112"/>
              <a:ext cx="378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789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117660" y="3661137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259421" y="2864895"/>
              <a:ext cx="314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48790" y="6590396"/>
            <a:ext cx="44187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1- при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наличии личного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при отсутствии личного страхования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– 5%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годовых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28636" y="6108474"/>
            <a:ext cx="872291" cy="39847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ru-RU" dirty="0" smtClean="0"/>
              <a:t>Кол-во кредитов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528810" y="6209081"/>
            <a:ext cx="2608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ограничений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-636624" y="1103117"/>
            <a:ext cx="5435808" cy="3370001"/>
          </a:xfrm>
          <a:prstGeom prst="rect">
            <a:avLst/>
          </a:prstGeom>
          <a:solidFill>
            <a:srgbClr val="ECEC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53" y="1093945"/>
            <a:ext cx="4671428" cy="327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97460" y="4343698"/>
            <a:ext cx="9813306" cy="21846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61284" y="6603920"/>
            <a:ext cx="2252092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457737"/>
            <a:ext cx="6179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Сделайте несколько простых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шагов и получите потребительский кредит по льготной процентной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ставке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3660" y="1436556"/>
            <a:ext cx="1040457" cy="1040457"/>
            <a:chOff x="4768651" y="2627803"/>
            <a:chExt cx="1371600" cy="1371600"/>
          </a:xfrm>
        </p:grpSpPr>
        <p:sp>
          <p:nvSpPr>
            <p:cNvPr id="52" name="Овал 51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303" y="1712047"/>
            <a:ext cx="368388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предъявите паспорт с постоянной регистрацией на сельской территории (сельской агломерации) и документы, </a:t>
            </a:r>
            <a:r>
              <a:rPr lang="ru-RU" altLang="ru-RU" sz="1100" dirty="0">
                <a:latin typeface="Arial" panose="020B0604020202020204" pitchFamily="34" charset="0"/>
              </a:rPr>
              <a:t>подтверждающие финансовое состояние и трудовую </a:t>
            </a:r>
            <a:r>
              <a:rPr lang="ru-RU" altLang="ru-RU" sz="1100" dirty="0" smtClean="0">
                <a:latin typeface="Arial" panose="020B0604020202020204" pitchFamily="34" charset="0"/>
              </a:rPr>
              <a:t>занятость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сообщите 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работнику банка номер СНИЛС</a:t>
            </a: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1108575" y="1439473"/>
            <a:ext cx="43901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ПОДАЙТЕ ЗАЯВКУ НА ЛЬГОТНЫЙ КРЕДИТ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9965" y="2732746"/>
            <a:ext cx="1040457" cy="1040457"/>
            <a:chOff x="4768651" y="2627803"/>
            <a:chExt cx="1371600" cy="1371600"/>
          </a:xfrm>
        </p:grpSpPr>
        <p:sp>
          <p:nvSpPr>
            <p:cNvPr id="60" name="Овал 59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094118" y="3236516"/>
            <a:ext cx="35307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выберете </a:t>
            </a:r>
            <a:r>
              <a:rPr lang="ru-RU" altLang="ru-RU" sz="1100" dirty="0" smtClean="0">
                <a:latin typeface="Arial" panose="020B0604020202020204" pitchFamily="34" charset="0"/>
              </a:rPr>
              <a:t>любую подрядную организацию по вашим критериям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1106230" y="2741654"/>
            <a:ext cx="43901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</a:rPr>
              <a:t>ПОСЛЕ ПОЛУЧЕНИЯ ПОЛОЖИТЕЛЬНОГО РЕШЕНИЯ ПО ЗАЯВКЕ НА КРЕДИТ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53660" y="4414500"/>
            <a:ext cx="1040457" cy="1040457"/>
            <a:chOff x="4768651" y="2627803"/>
            <a:chExt cx="1371600" cy="1371600"/>
          </a:xfrm>
        </p:grpSpPr>
        <p:sp>
          <p:nvSpPr>
            <p:cNvPr id="65" name="Овал 64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2384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Rectangle 122"/>
            <p:cNvSpPr>
              <a:spLocks noChangeArrowheads="1"/>
            </p:cNvSpPr>
            <p:nvPr/>
          </p:nvSpPr>
          <p:spPr bwMode="auto">
            <a:xfrm>
              <a:off x="5097705" y="2664828"/>
              <a:ext cx="757326" cy="12719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ru-RU" sz="6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1127502" y="4762589"/>
            <a:ext cx="448907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>
                <a:latin typeface="Arial" panose="020B0604020202020204" pitchFamily="34" charset="0"/>
              </a:rPr>
              <a:t>принесите договор </a:t>
            </a:r>
            <a:r>
              <a:rPr lang="ru-RU" altLang="ru-RU" sz="1100" dirty="0" smtClean="0">
                <a:latin typeface="Arial" panose="020B0604020202020204" pitchFamily="34" charset="0"/>
              </a:rPr>
              <a:t>подряда</a:t>
            </a:r>
            <a:endParaRPr lang="ru-RU" altLang="ru-RU" sz="1100" dirty="0">
              <a:latin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подпишите </a:t>
            </a:r>
            <a:r>
              <a:rPr lang="ru-RU" altLang="ru-RU" sz="1100" dirty="0">
                <a:latin typeface="Arial" panose="020B0604020202020204" pitchFamily="34" charset="0"/>
              </a:rPr>
              <a:t>кредитный договор и получите </a:t>
            </a:r>
            <a:r>
              <a:rPr lang="ru-RU" altLang="ru-RU" sz="1100" dirty="0" smtClean="0">
                <a:latin typeface="Arial" panose="020B0604020202020204" pitchFamily="34" charset="0"/>
              </a:rPr>
              <a:t>кредит (кредитные </a:t>
            </a:r>
            <a:r>
              <a:rPr lang="ru-RU" altLang="ru-RU" sz="1100" dirty="0">
                <a:latin typeface="Arial" panose="020B0604020202020204" pitchFamily="34" charset="0"/>
              </a:rPr>
              <a:t>средства </a:t>
            </a:r>
            <a:r>
              <a:rPr lang="ru-RU" altLang="ru-RU" sz="1100" dirty="0" smtClean="0">
                <a:latin typeface="Arial" panose="020B0604020202020204" pitchFamily="34" charset="0"/>
              </a:rPr>
              <a:t>будут направлены на </a:t>
            </a:r>
            <a:r>
              <a:rPr lang="ru-RU" altLang="ru-RU" sz="1100" dirty="0">
                <a:latin typeface="Arial" panose="020B0604020202020204" pitchFamily="34" charset="0"/>
              </a:rPr>
              <a:t>счет подрядной организации, указанный в договоре </a:t>
            </a:r>
            <a:r>
              <a:rPr lang="ru-RU" altLang="ru-RU" sz="1100" dirty="0" smtClean="0">
                <a:latin typeface="Arial" panose="020B0604020202020204" pitchFamily="34" charset="0"/>
              </a:rPr>
              <a:t>подряда)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114689" y="4480151"/>
            <a:ext cx="41613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panose="020B0604020202020204" pitchFamily="34" charset="0"/>
              </a:rPr>
              <a:t>В ДЕНЬ ПОЛУЧЕНИЯ КРЕДИТА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34924" y="5654523"/>
            <a:ext cx="9224005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Arial" panose="020B0604020202020204" pitchFamily="34" charset="0"/>
              </a:rPr>
              <a:t>После приобретения и монтажа оборудования/выполнения </a:t>
            </a:r>
            <a:r>
              <a:rPr lang="ru-RU" sz="1600" b="1" dirty="0" smtClean="0">
                <a:latin typeface="Arial" panose="020B0604020202020204" pitchFamily="34" charset="0"/>
              </a:rPr>
              <a:t>работ </a:t>
            </a:r>
            <a:r>
              <a:rPr lang="ru-RU" sz="1600" b="1" dirty="0">
                <a:latin typeface="Arial" panose="020B0604020202020204" pitchFamily="34" charset="0"/>
              </a:rPr>
              <a:t>- </a:t>
            </a:r>
            <a:r>
              <a:rPr lang="ru-RU" sz="1050" dirty="0">
                <a:latin typeface="Arial" panose="020B0604020202020204" pitchFamily="34" charset="0"/>
              </a:rPr>
              <a:t>п</a:t>
            </a:r>
            <a:r>
              <a:rPr lang="ru-RU" altLang="ru-RU" sz="1050" dirty="0">
                <a:latin typeface="Arial" panose="020B0604020202020204" pitchFamily="34" charset="0"/>
              </a:rPr>
              <a:t>редоставьте подтверждающий документ (акт выполненных работ, акт приема-передачи товаров и выполненных работ, и т.п. по договору подряда) в сроки, предусмотренные договором подряда и кредитным договором</a:t>
            </a:r>
            <a:r>
              <a:rPr lang="ru-RU" altLang="ru-RU" sz="1050" dirty="0" smtClean="0">
                <a:latin typeface="Arial" panose="020B0604020202020204" pitchFamily="34" charset="0"/>
              </a:rPr>
              <a:t>. </a:t>
            </a:r>
            <a:r>
              <a:rPr lang="ru-RU" altLang="ru-RU" sz="1050" dirty="0">
                <a:latin typeface="Arial" panose="020B0604020202020204" pitchFamily="34" charset="0"/>
              </a:rPr>
              <a:t>Своевременное предоставление документа является обязательным условием участия в Программе субсидирования и применения льготой процентной ставки. </a:t>
            </a:r>
            <a:endParaRPr lang="ru-RU" altLang="ru-RU" sz="1050" b="1" dirty="0">
              <a:latin typeface="Arial" panose="020B0604020202020204" pitchFamily="34" charset="0"/>
            </a:endParaRPr>
          </a:p>
        </p:txBody>
      </p:sp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1094117" y="3616215"/>
            <a:ext cx="353073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100" dirty="0" smtClean="0">
                <a:latin typeface="Arial" panose="020B0604020202020204" pitchFamily="34" charset="0"/>
              </a:rPr>
              <a:t>заключите </a:t>
            </a:r>
            <a:r>
              <a:rPr lang="ru-RU" altLang="ru-RU" sz="1100" dirty="0">
                <a:latin typeface="Arial" panose="020B0604020202020204" pitchFamily="34" charset="0"/>
              </a:rPr>
              <a:t>с ней договор подряда на благоустройство жилого дома (помещения), расположенного на сельских территориях (сельских агломерациях</a:t>
            </a:r>
            <a:r>
              <a:rPr lang="ru-RU" altLang="ru-RU" sz="1100" dirty="0" smtClean="0">
                <a:latin typeface="Arial" panose="020B0604020202020204" pitchFamily="34" charset="0"/>
              </a:rPr>
              <a:t>)</a:t>
            </a:r>
            <a:endParaRPr lang="ru-RU" altLang="ru-RU" sz="700" dirty="0" smtClean="0">
              <a:latin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798980" y="1296485"/>
            <a:ext cx="1371600" cy="1371600"/>
            <a:chOff x="4768651" y="2627803"/>
            <a:chExt cx="1371600" cy="1371600"/>
          </a:xfrm>
        </p:grpSpPr>
        <p:sp>
          <p:nvSpPr>
            <p:cNvPr id="31" name="Овал 30"/>
            <p:cNvSpPr/>
            <p:nvPr/>
          </p:nvSpPr>
          <p:spPr>
            <a:xfrm>
              <a:off x="4768651" y="2627803"/>
              <a:ext cx="1371600" cy="1371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758177" y="2904112"/>
              <a:ext cx="3786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122"/>
            <p:cNvSpPr>
              <a:spLocks noChangeArrowheads="1"/>
            </p:cNvSpPr>
            <p:nvPr/>
          </p:nvSpPr>
          <p:spPr bwMode="auto">
            <a:xfrm>
              <a:off x="4927707" y="2999067"/>
              <a:ext cx="1069597" cy="7894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/>
            <a:p>
              <a:pPr marL="0" lvl="1" defTabSz="871538">
                <a:lnSpc>
                  <a:spcPct val="95000"/>
                </a:lnSpc>
                <a:spcAft>
                  <a:spcPts val="600"/>
                </a:spcAft>
                <a:buClr>
                  <a:srgbClr val="000000"/>
                </a:buClr>
                <a:buSzPct val="125000"/>
                <a:defRPr/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ru-RU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ru-RU" sz="5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117660" y="3661137"/>
              <a:ext cx="67358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259421" y="2864895"/>
              <a:ext cx="3145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от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8790" y="6590396"/>
            <a:ext cx="441870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1- при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наличии личного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страхования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, при отсутствии личного страхования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– 5%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годовых </a:t>
            </a:r>
          </a:p>
        </p:txBody>
      </p:sp>
    </p:spTree>
    <p:extLst>
      <p:ext uri="{BB962C8B-B14F-4D97-AF65-F5344CB8AC3E}">
        <p14:creationId xmlns:p14="http://schemas.microsoft.com/office/powerpoint/2010/main" val="27429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US Pres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Изображение" ma:contentTypeID="0x0101009148F5A04DDD49CBA7127AADA5FB792B00AADE34325A8B49CDA8BB4DB53328F214000B77C7EAA3886347B799B95AF8F01A0F" ma:contentTypeVersion="1" ma:contentTypeDescription="Отправка изображения." ma:contentTypeScope="" ma:versionID="5b14081e3ee9edaeacce629394cd5eda">
  <xsd:schema xmlns:xsd="http://www.w3.org/2001/XMLSchema" xmlns:xs="http://www.w3.org/2001/XMLSchema" xmlns:p="http://schemas.microsoft.com/office/2006/metadata/properties" xmlns:ns1="http://schemas.microsoft.com/sharepoint/v3" xmlns:ns2="B6DEA529-459D-44E0-A3FC-7891F9DB0540" xmlns:ns3="http://schemas.microsoft.com/sharepoint/v3/fields" targetNamespace="http://schemas.microsoft.com/office/2006/metadata/properties" ma:root="true" ma:fieldsID="55e4e75814986849e4b028bd881b9411" ns1:_="" ns2:_="" ns3:_="">
    <xsd:import namespace="http://schemas.microsoft.com/sharepoint/v3"/>
    <xsd:import namespace="B6DEA529-459D-44E0-A3FC-7891F9DB0540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Путь URL-адреса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Тип файла" ma:hidden="true" ma:internalName="File_x0020_Type" ma:readOnly="true">
      <xsd:simpleType>
        <xsd:restriction base="dms:Text"/>
      </xsd:simpleType>
    </xsd:element>
    <xsd:element name="HTML_x0020_File_x0020_Type" ma:index="10" nillable="true" ma:displayName="Тип HTML-файла" ma:hidden="true" ma:internalName="HTML_x0020_File_x0020_Type" ma:readOnly="true">
      <xsd:simpleType>
        <xsd:restriction base="dms:Text"/>
      </xsd:simpleType>
    </xsd:element>
    <xsd:element name="FSObjType" ma:index="11" nillable="true" ma:displayName="Тип элемента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EA529-459D-44E0-A3FC-7891F9DB0540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Эскиз существует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Изображение для просмотра существует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Ширина" ma:internalName="ImageWidth" ma:readOnly="true">
      <xsd:simpleType>
        <xsd:restriction base="dms:Unknown"/>
      </xsd:simpleType>
    </xsd:element>
    <xsd:element name="ImageHeight" ma:index="22" nillable="true" ma:displayName="Высота" ma:internalName="ImageHeight" ma:readOnly="true">
      <xsd:simpleType>
        <xsd:restriction base="dms:Unknown"/>
      </xsd:simpleType>
    </xsd:element>
    <xsd:element name="ImageCreateDate" ma:index="25" nillable="true" ma:displayName="Дата создания рисунка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Авторские права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Автор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 ma:index="23" ma:displayName="Заметки"/>
        <xsd:element name="keywords" minOccurs="0" maxOccurs="1" type="xsd:string" ma:index="14" ma:displayName="Ключевые слова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B6DEA529-459D-44E0-A3FC-7891F9DB0540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04341A-403A-4F5E-99CA-1162968ED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DEA529-459D-44E0-A3FC-7891F9DB0540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C8E1D1-3D52-4D66-B49E-2E90BBB2C136}">
  <ds:schemaRefs>
    <ds:schemaRef ds:uri="http://purl.org/dc/terms/"/>
    <ds:schemaRef ds:uri="B6DEA529-459D-44E0-A3FC-7891F9DB0540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sharepoint/v3/field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0FDA5BA-8669-49E4-8FB0-F442EAEE35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52884</TotalTime>
  <Words>460</Words>
  <Application>Microsoft Office PowerPoint</Application>
  <PresentationFormat>Экран (4:3)</PresentationFormat>
  <Paragraphs>59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1_RUS Presi Template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Беляков Александр Алексеевич</dc:creator>
  <cp:lastModifiedBy>Градинар Полина Ивановна</cp:lastModifiedBy>
  <cp:revision>2506</cp:revision>
  <cp:lastPrinted>2020-01-10T11:49:22Z</cp:lastPrinted>
  <dcterms:created xsi:type="dcterms:W3CDTF">2013-08-28T13:08:37Z</dcterms:created>
  <dcterms:modified xsi:type="dcterms:W3CDTF">2020-10-26T11:47:26Z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0x0101009148F5A04DDD49CBA7127AADA5FB792B00AADE34325A8B49CDA8BB4DB53328F214000B77C7EAA3886347B799B95AF8F01A0F</vt:lpwstr>
  </property>
</Properties>
</file>